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5" d="100"/>
          <a:sy n="55" d="100"/>
        </p:scale>
        <p:origin x="-21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/>
              <a:t>MEXICO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000" dirty="0" smtClean="0"/>
              <a:t>The Land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664606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992" y="2070846"/>
            <a:ext cx="8217189" cy="4182035"/>
          </a:xfrm>
        </p:spPr>
        <p:txBody>
          <a:bodyPr>
            <a:noAutofit/>
          </a:bodyPr>
          <a:lstStyle/>
          <a:p>
            <a:r>
              <a:rPr lang="en-US" sz="3000" dirty="0" smtClean="0"/>
              <a:t>Mexico has a variety of Climates, just as the United States does.</a:t>
            </a:r>
          </a:p>
          <a:p>
            <a:r>
              <a:rPr lang="en-US" sz="3000" b="1" u="sng" dirty="0" smtClean="0"/>
              <a:t>Latitude:</a:t>
            </a:r>
            <a:r>
              <a:rPr lang="en-US" sz="3000" dirty="0" smtClean="0"/>
              <a:t> location N or S of the equator – Effects temperatures.</a:t>
            </a:r>
          </a:p>
          <a:p>
            <a:r>
              <a:rPr lang="en-US" sz="3000" dirty="0" smtClean="0"/>
              <a:t>Mexico’s mountains also effect temperatures, creating it’s 3 </a:t>
            </a:r>
            <a:r>
              <a:rPr lang="en-US" sz="3000" b="1" u="sng" dirty="0" smtClean="0"/>
              <a:t>Altitude </a:t>
            </a:r>
            <a:r>
              <a:rPr lang="en-US" sz="3000" dirty="0" smtClean="0"/>
              <a:t>Zones.</a:t>
            </a:r>
          </a:p>
          <a:p>
            <a:r>
              <a:rPr lang="en-US" sz="3000" b="1" u="sng" dirty="0" smtClean="0"/>
              <a:t>Altitude:</a:t>
            </a:r>
            <a:r>
              <a:rPr lang="en-US" sz="3000" dirty="0" smtClean="0"/>
              <a:t> height of the land above Sea Level.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27496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537" y="2070846"/>
            <a:ext cx="8448099" cy="418203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Look at the Altitude Map on pg. 157.</a:t>
            </a:r>
          </a:p>
          <a:p>
            <a:r>
              <a:rPr lang="en-US" sz="3200" dirty="0" smtClean="0"/>
              <a:t>3 </a:t>
            </a:r>
            <a:r>
              <a:rPr lang="en-US" sz="3200" b="1" u="sng" dirty="0" smtClean="0"/>
              <a:t>Altitude Zones</a:t>
            </a:r>
            <a:r>
              <a:rPr lang="en-US" sz="3200" dirty="0" smtClean="0"/>
              <a:t> are:</a:t>
            </a:r>
          </a:p>
          <a:p>
            <a:pPr lvl="1"/>
            <a:r>
              <a:rPr lang="en-US" sz="3000" dirty="0" smtClean="0"/>
              <a:t>Tierra </a:t>
            </a:r>
            <a:r>
              <a:rPr lang="en-US" sz="3000" dirty="0" err="1" smtClean="0"/>
              <a:t>Calliente</a:t>
            </a:r>
            <a:r>
              <a:rPr lang="en-US" sz="3000" dirty="0" smtClean="0"/>
              <a:t> or Hot Land = (0 ft. above sea level)</a:t>
            </a:r>
          </a:p>
          <a:p>
            <a:pPr lvl="1"/>
            <a:r>
              <a:rPr lang="en-US" sz="3000" dirty="0" smtClean="0"/>
              <a:t>Tierra </a:t>
            </a:r>
            <a:r>
              <a:rPr lang="en-US" sz="3000" dirty="0" err="1" smtClean="0"/>
              <a:t>Templada</a:t>
            </a:r>
            <a:r>
              <a:rPr lang="en-US" sz="3000" dirty="0" smtClean="0"/>
              <a:t> or Temperate Land = (starts @ 2,500 ft.)</a:t>
            </a:r>
          </a:p>
          <a:p>
            <a:pPr lvl="1"/>
            <a:r>
              <a:rPr lang="en-US" sz="3000" dirty="0" smtClean="0"/>
              <a:t>Tierra Fria or Cold Land = (starts @ 6,500 ft.)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44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Tierra </a:t>
            </a:r>
            <a:r>
              <a:rPr lang="en-US" dirty="0" err="1" smtClean="0"/>
              <a:t>Calliente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084" y="2070846"/>
            <a:ext cx="8171008" cy="418203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Hot and Humid all year round</a:t>
            </a:r>
          </a:p>
          <a:p>
            <a:r>
              <a:rPr lang="en-US" sz="3200" dirty="0" smtClean="0"/>
              <a:t>Located in Costal Plains on each coast</a:t>
            </a:r>
          </a:p>
          <a:p>
            <a:r>
              <a:rPr lang="en-US" sz="3200" dirty="0" smtClean="0"/>
              <a:t>77 degree average temp.</a:t>
            </a:r>
          </a:p>
          <a:p>
            <a:r>
              <a:rPr lang="en-US" sz="3200" dirty="0" smtClean="0"/>
              <a:t>Has dense rain forests, tall grasses.</a:t>
            </a:r>
          </a:p>
          <a:p>
            <a:r>
              <a:rPr lang="en-US" sz="3200" dirty="0" smtClean="0"/>
              <a:t>Excellent for growing bananas, rice, sugarcane, oranges, etc.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6846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Tierra </a:t>
            </a:r>
            <a:r>
              <a:rPr lang="en-US" dirty="0" err="1" smtClean="0"/>
              <a:t>Templada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357" y="2070846"/>
            <a:ext cx="8055552" cy="4182035"/>
          </a:xfrm>
        </p:spPr>
        <p:txBody>
          <a:bodyPr>
            <a:noAutofit/>
          </a:bodyPr>
          <a:lstStyle/>
          <a:p>
            <a:r>
              <a:rPr lang="en-US" sz="3200" dirty="0" smtClean="0"/>
              <a:t>Up into lower mountain areas.</a:t>
            </a:r>
          </a:p>
          <a:p>
            <a:r>
              <a:rPr lang="en-US" sz="3200" dirty="0" smtClean="0"/>
              <a:t>Located above the coastal plains, going toward the middle from each coast.</a:t>
            </a:r>
          </a:p>
          <a:p>
            <a:r>
              <a:rPr lang="en-US" sz="3200" dirty="0" smtClean="0"/>
              <a:t>Cooler temps, around 70 degrees average.</a:t>
            </a:r>
          </a:p>
          <a:p>
            <a:r>
              <a:rPr lang="en-US" sz="3200" dirty="0" smtClean="0"/>
              <a:t>Excellent climate for growing a variety of crops.</a:t>
            </a:r>
          </a:p>
        </p:txBody>
      </p:sp>
    </p:spTree>
    <p:extLst>
      <p:ext uri="{BB962C8B-B14F-4D97-AF65-F5344CB8AC3E}">
        <p14:creationId xmlns:p14="http://schemas.microsoft.com/office/powerpoint/2010/main" val="2329152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Tierra Fria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27" y="2047755"/>
            <a:ext cx="8520546" cy="4182035"/>
          </a:xfrm>
        </p:spPr>
        <p:txBody>
          <a:bodyPr>
            <a:noAutofit/>
          </a:bodyPr>
          <a:lstStyle/>
          <a:p>
            <a:r>
              <a:rPr lang="en-US" sz="2800" dirty="0" smtClean="0"/>
              <a:t>Located in the middle of the country, at top of the mountain ranges.</a:t>
            </a:r>
          </a:p>
          <a:p>
            <a:r>
              <a:rPr lang="en-US" sz="2800" dirty="0" smtClean="0"/>
              <a:t>Much cooler temps, average at or below 68 degrees</a:t>
            </a:r>
          </a:p>
          <a:p>
            <a:r>
              <a:rPr lang="en-US" sz="2800" dirty="0" smtClean="0"/>
              <a:t>Very little plant growth = short trees, small wildflowers.</a:t>
            </a:r>
          </a:p>
          <a:p>
            <a:r>
              <a:rPr lang="en-US" sz="2800" dirty="0" smtClean="0"/>
              <a:t>Not good for growing crops.</a:t>
            </a:r>
          </a:p>
          <a:p>
            <a:r>
              <a:rPr lang="en-US" sz="2800" dirty="0" smtClean="0"/>
              <a:t>Any higher, and you reach snow covered peaks.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7775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4" y="1870364"/>
            <a:ext cx="8589817" cy="4779818"/>
          </a:xfrm>
        </p:spPr>
        <p:txBody>
          <a:bodyPr>
            <a:normAutofit fontScale="92500" lnSpcReduction="20000"/>
          </a:bodyPr>
          <a:lstStyle/>
          <a:p>
            <a:r>
              <a:rPr lang="en-US" sz="3300" dirty="0"/>
              <a:t>On a separate sheet of paper, choose one passage from this section and write a paragraph explaining something new you learned. </a:t>
            </a:r>
          </a:p>
          <a:p>
            <a:r>
              <a:rPr lang="en-US" sz="3300" dirty="0"/>
              <a:t>Be sure to use the Elephant Paragraph format:</a:t>
            </a:r>
          </a:p>
          <a:p>
            <a:pPr lvl="1"/>
            <a:r>
              <a:rPr lang="en-US" sz="3300" dirty="0"/>
              <a:t>Introduction sentence</a:t>
            </a:r>
          </a:p>
          <a:p>
            <a:pPr lvl="1"/>
            <a:r>
              <a:rPr lang="en-US" sz="3300" dirty="0"/>
              <a:t>Supporting information sentence</a:t>
            </a:r>
          </a:p>
          <a:p>
            <a:pPr lvl="1"/>
            <a:r>
              <a:rPr lang="en-US" sz="3300" dirty="0"/>
              <a:t>Supporting information sentence</a:t>
            </a:r>
          </a:p>
          <a:p>
            <a:pPr lvl="1"/>
            <a:r>
              <a:rPr lang="en-US" sz="3300" dirty="0"/>
              <a:t>Outside information sentence</a:t>
            </a:r>
          </a:p>
          <a:p>
            <a:pPr lvl="1"/>
            <a:r>
              <a:rPr lang="en-US" sz="3300" dirty="0"/>
              <a:t>Concluding sentence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90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000" dirty="0"/>
              <a:t>BE SURE TO CIRCLE OR HIGHLIGHT THE </a:t>
            </a:r>
            <a:br>
              <a:rPr lang="en-US" sz="5000" dirty="0"/>
            </a:br>
            <a:r>
              <a:rPr lang="en-US" sz="5000" b="1" u="sng" dirty="0"/>
              <a:t>BOLD/UNDERLINED </a:t>
            </a: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/>
              <a:t>WORDS THOUGHOUT </a:t>
            </a:r>
            <a:br>
              <a:rPr lang="en-US" sz="5000" dirty="0"/>
            </a:br>
            <a:r>
              <a:rPr lang="en-US" sz="5000" dirty="0"/>
              <a:t>THE PRESENTATION </a:t>
            </a:r>
            <a:br>
              <a:rPr lang="en-US" sz="5000" dirty="0"/>
            </a:br>
            <a:r>
              <a:rPr lang="en-US" sz="5000" dirty="0"/>
              <a:t>IN YOUR NOTES! </a:t>
            </a:r>
            <a:r>
              <a:rPr lang="en-US" sz="5000" dirty="0">
                <a:sym typeface="Wingdings"/>
              </a:rPr>
              <a:t></a:t>
            </a:r>
            <a:endParaRPr lang="en-US" sz="5000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04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Bridging Two Continents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36" y="1685636"/>
            <a:ext cx="8982364" cy="4895273"/>
          </a:xfrm>
        </p:spPr>
        <p:txBody>
          <a:bodyPr>
            <a:noAutofit/>
          </a:bodyPr>
          <a:lstStyle/>
          <a:p>
            <a:r>
              <a:rPr lang="en-US" sz="2800" dirty="0" smtClean="0"/>
              <a:t>Mexico forms part of a </a:t>
            </a:r>
            <a:r>
              <a:rPr lang="en-US" sz="2800" b="1" u="sng" dirty="0" smtClean="0"/>
              <a:t>Land Bridge:</a:t>
            </a:r>
            <a:r>
              <a:rPr lang="en-US" sz="2800" dirty="0" smtClean="0"/>
              <a:t> Narrow Strip of land that joins two larger land masses.</a:t>
            </a:r>
          </a:p>
          <a:p>
            <a:r>
              <a:rPr lang="en-US" sz="2800" dirty="0" smtClean="0"/>
              <a:t>Connects North and South America (still considered part of North America)</a:t>
            </a:r>
          </a:p>
          <a:p>
            <a:r>
              <a:rPr lang="en-US" sz="2800" dirty="0" smtClean="0"/>
              <a:t>Off the West coast is Baja California (Norte y Sur)</a:t>
            </a:r>
          </a:p>
          <a:p>
            <a:r>
              <a:rPr lang="en-US" sz="2800" dirty="0" smtClean="0"/>
              <a:t>Baja California = </a:t>
            </a:r>
            <a:r>
              <a:rPr lang="en-US" sz="2800" b="1" u="sng" dirty="0" smtClean="0"/>
              <a:t>Peninsula:</a:t>
            </a:r>
            <a:r>
              <a:rPr lang="en-US" sz="2800" dirty="0" smtClean="0"/>
              <a:t> A piece of land surrounded by water on 3 sides.</a:t>
            </a:r>
          </a:p>
          <a:p>
            <a:r>
              <a:rPr lang="en-US" sz="2800" dirty="0" smtClean="0"/>
              <a:t>West of Mexico = Pacific Ocean; </a:t>
            </a:r>
            <a:br>
              <a:rPr lang="en-US" sz="2800" dirty="0" smtClean="0"/>
            </a:br>
            <a:r>
              <a:rPr lang="en-US" sz="2800" dirty="0" smtClean="0"/>
              <a:t>to East = Gulf of Mexico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1561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96" b="396"/>
          <a:stretch>
            <a:fillRect/>
          </a:stretch>
        </p:blipFill>
        <p:spPr>
          <a:xfrm>
            <a:off x="765175" y="577850"/>
            <a:ext cx="7612063" cy="5675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1117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of Shaking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8" y="1824182"/>
            <a:ext cx="8751455" cy="4428699"/>
          </a:xfrm>
        </p:spPr>
        <p:txBody>
          <a:bodyPr>
            <a:noAutofit/>
          </a:bodyPr>
          <a:lstStyle/>
          <a:p>
            <a:r>
              <a:rPr lang="en-US" sz="3500" dirty="0" smtClean="0"/>
              <a:t>Mexico sits on </a:t>
            </a:r>
            <a:r>
              <a:rPr lang="en-US" sz="3500" dirty="0"/>
              <a:t>R</a:t>
            </a:r>
            <a:r>
              <a:rPr lang="en-US" sz="3500" dirty="0" smtClean="0"/>
              <a:t>ugged Territory- Why?</a:t>
            </a:r>
          </a:p>
          <a:p>
            <a:r>
              <a:rPr lang="en-US" sz="3500" dirty="0" smtClean="0"/>
              <a:t>Mexico is the result of where tectonic plates have collided for centuries.</a:t>
            </a:r>
          </a:p>
          <a:p>
            <a:r>
              <a:rPr lang="en-US" sz="3500" dirty="0" smtClean="0"/>
              <a:t>Result = Lots of Mountains, Volcanoes, &amp; Earthquakes</a:t>
            </a:r>
          </a:p>
          <a:p>
            <a:r>
              <a:rPr lang="en-US" sz="3500" dirty="0" smtClean="0"/>
              <a:t>Named “The Land of Shaking Earth” by the Aztec </a:t>
            </a:r>
          </a:p>
        </p:txBody>
      </p:sp>
    </p:spTree>
    <p:extLst>
      <p:ext uri="{BB962C8B-B14F-4D97-AF65-F5344CB8AC3E}">
        <p14:creationId xmlns:p14="http://schemas.microsoft.com/office/powerpoint/2010/main" val="1670568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Mountains &amp; Plateaus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5818"/>
            <a:ext cx="9143999" cy="4872182"/>
          </a:xfrm>
        </p:spPr>
        <p:txBody>
          <a:bodyPr>
            <a:noAutofit/>
          </a:bodyPr>
          <a:lstStyle/>
          <a:p>
            <a:r>
              <a:rPr lang="en-US" sz="2800" dirty="0" smtClean="0"/>
              <a:t>3 major mountain ranges: </a:t>
            </a:r>
          </a:p>
          <a:p>
            <a:pPr lvl="1"/>
            <a:r>
              <a:rPr lang="en-US" sz="2600" dirty="0" smtClean="0"/>
              <a:t>Sierra Madre Occidental, Sierra Madre Oriental, </a:t>
            </a:r>
            <a:br>
              <a:rPr lang="en-US" sz="2600" dirty="0" smtClean="0"/>
            </a:br>
            <a:r>
              <a:rPr lang="en-US" sz="2600" dirty="0" smtClean="0"/>
              <a:t>Sierra Madre del Sur</a:t>
            </a:r>
          </a:p>
          <a:p>
            <a:r>
              <a:rPr lang="en-US" sz="2800" dirty="0" smtClean="0"/>
              <a:t>These mountain ranges surround a large flat center of the country = </a:t>
            </a:r>
            <a:r>
              <a:rPr lang="en-US" sz="2800" b="1" u="sng" dirty="0" smtClean="0"/>
              <a:t>The Plateau of Mexico</a:t>
            </a:r>
            <a:endParaRPr lang="en-US" sz="2800" dirty="0" smtClean="0"/>
          </a:p>
          <a:p>
            <a:r>
              <a:rPr lang="en-US" sz="2800" dirty="0" smtClean="0"/>
              <a:t>Going south, the plateau rises with the occasional </a:t>
            </a:r>
            <a:r>
              <a:rPr lang="en-US" sz="2800" b="1" u="sng" dirty="0" smtClean="0"/>
              <a:t>Basin:</a:t>
            </a:r>
            <a:r>
              <a:rPr lang="en-US" sz="2800" dirty="0" smtClean="0"/>
              <a:t> Broad, flat valleys.</a:t>
            </a:r>
          </a:p>
          <a:p>
            <a:r>
              <a:rPr lang="en-US" sz="2800" dirty="0" smtClean="0"/>
              <a:t>Basins are surrounded by snowcapped mountains and volcanoes, which have left fertile soil in the basins.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3062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627" r="2627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69218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Coastal Lowlands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084" y="2070846"/>
            <a:ext cx="8194098" cy="4182035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coastal plains stretch along both the East and West coasts of Mexico.</a:t>
            </a:r>
          </a:p>
          <a:p>
            <a:r>
              <a:rPr lang="en-US" sz="3200" dirty="0" smtClean="0"/>
              <a:t>Many of the country’s longest rivers flow through the coastal plains</a:t>
            </a:r>
          </a:p>
          <a:p>
            <a:r>
              <a:rPr lang="en-US" sz="3200" dirty="0" smtClean="0"/>
              <a:t>The Rio Grande = empties into the Gulf of Mexico, and forms 1,300 miles of Mexico’s border with the United States.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16931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8" r="3058" b="4738"/>
          <a:stretch/>
        </p:blipFill>
        <p:spPr>
          <a:xfrm>
            <a:off x="1754909" y="79468"/>
            <a:ext cx="5911273" cy="6635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8156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1232</TotalTime>
  <Words>483</Words>
  <Application>Microsoft Macintosh PowerPoint</Application>
  <PresentationFormat>On-screen Show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Habitat</vt:lpstr>
      <vt:lpstr>MEXICO</vt:lpstr>
      <vt:lpstr>Vocabulary</vt:lpstr>
      <vt:lpstr>Bridging Two Continents</vt:lpstr>
      <vt:lpstr>PowerPoint Presentation</vt:lpstr>
      <vt:lpstr>Land of Shaking Earth</vt:lpstr>
      <vt:lpstr>Mountains &amp; Plateaus</vt:lpstr>
      <vt:lpstr>PowerPoint Presentation</vt:lpstr>
      <vt:lpstr>Coastal Lowlands</vt:lpstr>
      <vt:lpstr>PowerPoint Presentation</vt:lpstr>
      <vt:lpstr>Climate</vt:lpstr>
      <vt:lpstr>Climate (cont.)</vt:lpstr>
      <vt:lpstr>Tierra Calliente</vt:lpstr>
      <vt:lpstr>Tierra Templada</vt:lpstr>
      <vt:lpstr>Tierra Fria</vt:lpstr>
      <vt:lpstr>Assignment</vt:lpstr>
    </vt:vector>
  </TitlesOfParts>
  <Company>University of Arizona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MEXICO</dc:title>
  <dc:creator>Christina Davidson</dc:creator>
  <cp:lastModifiedBy>Christina Davidson</cp:lastModifiedBy>
  <cp:revision>6</cp:revision>
  <dcterms:created xsi:type="dcterms:W3CDTF">2014-10-09T20:59:00Z</dcterms:created>
  <dcterms:modified xsi:type="dcterms:W3CDTF">2014-10-10T17:31:56Z</dcterms:modified>
</cp:coreProperties>
</file>